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6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FEE07F-B196-4475-91D7-914CFDB627BC}" type="datetimeFigureOut">
              <a:rPr lang="en-US" smtClean="0"/>
              <a:t>10/7/2013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968C29-428F-4D3A-9135-48D1811E616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457200"/>
            <a:ext cx="2971800" cy="17023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ounded Rectangle 4"/>
          <p:cNvSpPr/>
          <p:nvPr/>
        </p:nvSpPr>
        <p:spPr>
          <a:xfrm>
            <a:off x="571472" y="3000372"/>
            <a:ext cx="8187306" cy="29289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5"/>
          <p:cNvSpPr/>
          <p:nvPr/>
        </p:nvSpPr>
        <p:spPr>
          <a:xfrm>
            <a:off x="457200" y="3276600"/>
            <a:ext cx="8088496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ANALISA </a:t>
            </a:r>
          </a:p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PIAGAM PELANGGAN</a:t>
            </a:r>
          </a:p>
          <a:p>
            <a:pPr algn="ctr"/>
            <a:r>
              <a:rPr lang="en-US" sz="48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JANUARI – OGOS 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magesCAAX2U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285" y="5246370"/>
            <a:ext cx="1773115" cy="1524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447800" y="304800"/>
            <a:ext cx="7200800" cy="8925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just"/>
            <a:endParaRPr lang="en-US" sz="800" dirty="0" smtClean="0"/>
          </a:p>
          <a:p>
            <a:pPr lvl="0" algn="just"/>
            <a:r>
              <a:rPr lang="en-US" dirty="0" err="1" smtClean="0"/>
              <a:t>Memproses</a:t>
            </a:r>
            <a:r>
              <a:rPr lang="en-US" dirty="0" smtClean="0"/>
              <a:t> </a:t>
            </a:r>
            <a:r>
              <a:rPr lang="en-US" dirty="0" err="1" smtClean="0"/>
              <a:t>permohonan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/>
              <a:t>keahlian</a:t>
            </a:r>
            <a:r>
              <a:rPr lang="en-US" dirty="0"/>
              <a:t> </a:t>
            </a:r>
            <a:r>
              <a:rPr lang="en-US" dirty="0" err="1"/>
              <a:t>perpustakaan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tempoh</a:t>
            </a:r>
            <a:r>
              <a:rPr lang="en-US" dirty="0"/>
              <a:t> </a:t>
            </a:r>
            <a:r>
              <a:rPr lang="en-US" dirty="0" smtClean="0"/>
              <a:t>2 jam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ianya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betul</a:t>
            </a:r>
            <a:r>
              <a:rPr lang="en-US" dirty="0" smtClean="0"/>
              <a:t>.</a:t>
            </a:r>
          </a:p>
          <a:p>
            <a:pPr lvl="0" algn="just"/>
            <a:endParaRPr lang="en-MY" sz="800" dirty="0"/>
          </a:p>
        </p:txBody>
      </p:sp>
      <p:sp>
        <p:nvSpPr>
          <p:cNvPr id="6" name="Rectangle 5"/>
          <p:cNvSpPr/>
          <p:nvPr/>
        </p:nvSpPr>
        <p:spPr>
          <a:xfrm>
            <a:off x="609600" y="228600"/>
            <a:ext cx="838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838200" y="1447800"/>
          <a:ext cx="7848600" cy="3784368"/>
        </p:xfrm>
        <a:graphic>
          <a:graphicData uri="http://schemas.openxmlformats.org/drawingml/2006/table">
            <a:tbl>
              <a:tblPr/>
              <a:tblGrid>
                <a:gridCol w="1295400"/>
                <a:gridCol w="1447800"/>
                <a:gridCol w="1905000"/>
                <a:gridCol w="3200400"/>
              </a:tblGrid>
              <a:tr h="4572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>
                          <a:latin typeface="+mn-lt"/>
                          <a:ea typeface="Calibri"/>
                          <a:cs typeface="Times New Roman"/>
                        </a:rPr>
                        <a:t>BULAN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>
                          <a:latin typeface="+mn-lt"/>
                          <a:ea typeface="Calibri"/>
                          <a:cs typeface="Times New Roman"/>
                        </a:rPr>
                        <a:t>JUMLAH </a:t>
                      </a:r>
                      <a:r>
                        <a:rPr lang="en-MY" sz="1600" b="1" dirty="0" smtClean="0">
                          <a:latin typeface="+mn-lt"/>
                          <a:ea typeface="Calibri"/>
                          <a:cs typeface="Times New Roman"/>
                        </a:rPr>
                        <a:t>PENDAFTARAN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 smtClean="0">
                          <a:latin typeface="+mn-lt"/>
                          <a:ea typeface="Calibri"/>
                          <a:cs typeface="Times New Roman"/>
                        </a:rPr>
                        <a:t>% PEMPROSESAN </a:t>
                      </a:r>
                      <a:r>
                        <a:rPr lang="en-MY" sz="1600" b="1" dirty="0">
                          <a:latin typeface="+mn-lt"/>
                          <a:ea typeface="Calibri"/>
                          <a:cs typeface="Times New Roman"/>
                        </a:rPr>
                        <a:t>TIDAK MENEPATI MASA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>
                          <a:latin typeface="+mn-lt"/>
                          <a:ea typeface="Calibri"/>
                          <a:cs typeface="Times New Roman"/>
                        </a:rPr>
                        <a:t>% PEMPROSESAN </a:t>
                      </a:r>
                      <a:r>
                        <a:rPr lang="en-MY" sz="1600" b="1" dirty="0" smtClean="0">
                          <a:latin typeface="+mn-lt"/>
                          <a:ea typeface="Calibri"/>
                          <a:cs typeface="Times New Roman"/>
                        </a:rPr>
                        <a:t>MENEPATI </a:t>
                      </a:r>
                      <a:r>
                        <a:rPr lang="en-MY" sz="1600" b="1" dirty="0">
                          <a:latin typeface="+mn-lt"/>
                          <a:ea typeface="Calibri"/>
                          <a:cs typeface="Times New Roman"/>
                        </a:rPr>
                        <a:t>MASA</a:t>
                      </a:r>
                      <a:endParaRPr lang="en-US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94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latin typeface="+mn-lt"/>
                          <a:ea typeface="Calibri"/>
                          <a:cs typeface="Times New Roman"/>
                        </a:rPr>
                        <a:t>Januari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latin typeface="+mn-lt"/>
                          <a:ea typeface="Calibri"/>
                          <a:cs typeface="Times New Roman"/>
                        </a:rPr>
                        <a:t>765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 err="1">
                          <a:latin typeface="+mn-lt"/>
                          <a:ea typeface="Calibri"/>
                          <a:cs typeface="Times New Roman"/>
                        </a:rPr>
                        <a:t>Februari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856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Mac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1105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April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latin typeface="+mn-lt"/>
                          <a:ea typeface="Calibri"/>
                          <a:cs typeface="Times New Roman"/>
                        </a:rPr>
                        <a:t>1814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May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1589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latin typeface="+mn-lt"/>
                          <a:ea typeface="Calibri"/>
                          <a:cs typeface="Times New Roman"/>
                        </a:rPr>
                        <a:t>Jun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1418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latin typeface="+mn-lt"/>
                          <a:ea typeface="Calibri"/>
                          <a:cs typeface="Times New Roman"/>
                        </a:rPr>
                        <a:t>Julai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606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latin typeface="+mn-lt"/>
                          <a:ea typeface="Calibri"/>
                          <a:cs typeface="Times New Roman"/>
                        </a:rPr>
                        <a:t>Ogos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latin typeface="+mn-lt"/>
                          <a:ea typeface="Calibri"/>
                          <a:cs typeface="Times New Roman"/>
                        </a:rPr>
                        <a:t>779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latin typeface="+mn-lt"/>
                          <a:ea typeface="Calibri"/>
                          <a:cs typeface="Times New Roman"/>
                        </a:rPr>
                        <a:t>September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>
                          <a:latin typeface="+mn-lt"/>
                          <a:ea typeface="Calibri"/>
                          <a:cs typeface="Times New Roman"/>
                        </a:rPr>
                        <a:t>1093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dirty="0">
                          <a:latin typeface="+mn-lt"/>
                          <a:ea typeface="Calibri"/>
                          <a:cs typeface="Times New Roman"/>
                        </a:rPr>
                        <a:t>100%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431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>
                          <a:latin typeface="+mn-lt"/>
                          <a:ea typeface="Calibri"/>
                          <a:cs typeface="Times New Roman"/>
                        </a:rPr>
                        <a:t>Jumlah</a:t>
                      </a:r>
                      <a:endParaRPr lang="en-US" sz="16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 smtClean="0">
                          <a:latin typeface="+mn-lt"/>
                          <a:ea typeface="Calibri"/>
                          <a:cs typeface="Times New Roman"/>
                        </a:rPr>
                        <a:t>10,025</a:t>
                      </a:r>
                      <a:endParaRPr lang="en-MY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 smtClean="0">
                          <a:latin typeface="+mn-lt"/>
                          <a:ea typeface="Calibri"/>
                          <a:cs typeface="Times New Roman"/>
                        </a:rPr>
                        <a:t>0 %</a:t>
                      </a:r>
                      <a:endParaRPr lang="en-MY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 smtClean="0">
                          <a:latin typeface="+mn-lt"/>
                          <a:ea typeface="Calibri"/>
                          <a:cs typeface="Times New Roman"/>
                        </a:rPr>
                        <a:t>100 %</a:t>
                      </a:r>
                      <a:endParaRPr lang="en-MY" sz="16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47026" marR="470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762000" y="5486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Tempoh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Masa</a:t>
            </a:r>
            <a:endParaRPr lang="en-US" b="1" u="sng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7030A0"/>
                </a:solidFill>
              </a:rPr>
              <a:t>2 jam </a:t>
            </a:r>
            <a:r>
              <a:rPr lang="en-US" b="1" u="sng" dirty="0" err="1" smtClean="0">
                <a:solidFill>
                  <a:srgbClr val="7030A0"/>
                </a:solidFill>
              </a:rPr>
              <a:t>waktu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pemprosesan</a:t>
            </a:r>
            <a:endParaRPr lang="en-US" b="1" u="sng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CAAX2U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285" y="5246370"/>
            <a:ext cx="1773115" cy="1524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7800" y="304800"/>
            <a:ext cx="7200800" cy="8925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just"/>
            <a:endParaRPr lang="en-US" sz="800" dirty="0" smtClean="0"/>
          </a:p>
          <a:p>
            <a:pPr lvl="0" algn="just"/>
            <a:r>
              <a:rPr lang="en-US" dirty="0" err="1" smtClean="0"/>
              <a:t>Memastikan</a:t>
            </a:r>
            <a:r>
              <a:rPr lang="en-US" dirty="0" smtClean="0"/>
              <a:t> </a:t>
            </a:r>
            <a:r>
              <a:rPr lang="en-US" dirty="0" err="1" smtClean="0"/>
              <a:t>urusan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</a:t>
            </a:r>
            <a:r>
              <a:rPr lang="en-US" dirty="0" err="1" smtClean="0"/>
              <a:t>diselesaikan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tempoh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(2) </a:t>
            </a:r>
            <a:r>
              <a:rPr lang="en-US" dirty="0" err="1" smtClean="0"/>
              <a:t>minit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sesak</a:t>
            </a:r>
            <a:r>
              <a:rPr lang="en-US" dirty="0" smtClean="0"/>
              <a:t>. </a:t>
            </a:r>
            <a:endParaRPr lang="en-MY" dirty="0" smtClean="0"/>
          </a:p>
          <a:p>
            <a:pPr lvl="0" algn="just"/>
            <a:endParaRPr lang="en-MY" sz="800" dirty="0"/>
          </a:p>
        </p:txBody>
      </p:sp>
      <p:sp>
        <p:nvSpPr>
          <p:cNvPr id="6" name="Rectangle 5"/>
          <p:cNvSpPr/>
          <p:nvPr/>
        </p:nvSpPr>
        <p:spPr>
          <a:xfrm>
            <a:off x="609600" y="228600"/>
            <a:ext cx="838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029200"/>
            <a:ext cx="7239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Tempoh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Masa</a:t>
            </a:r>
            <a:endParaRPr lang="en-US" b="1" u="sng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7030A0"/>
                </a:solidFill>
              </a:rPr>
              <a:t>2 </a:t>
            </a:r>
            <a:r>
              <a:rPr lang="en-US" b="1" u="sng" dirty="0" err="1" smtClean="0">
                <a:solidFill>
                  <a:srgbClr val="7030A0"/>
                </a:solidFill>
              </a:rPr>
              <a:t>minit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waktu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pemprosesan</a:t>
            </a:r>
            <a:endParaRPr lang="en-US" b="1" u="sng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838200" y="1447800"/>
          <a:ext cx="8077200" cy="3152612"/>
        </p:xfrm>
        <a:graphic>
          <a:graphicData uri="http://schemas.openxmlformats.org/drawingml/2006/table">
            <a:tbl>
              <a:tblPr/>
              <a:tblGrid>
                <a:gridCol w="914400"/>
                <a:gridCol w="2057400"/>
                <a:gridCol w="2057400"/>
                <a:gridCol w="3048000"/>
              </a:tblGrid>
              <a:tr h="9443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>
                          <a:latin typeface="Calibri"/>
                          <a:ea typeface="Calibri"/>
                          <a:cs typeface="Calibri"/>
                        </a:rPr>
                        <a:t>BULAN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>
                          <a:latin typeface="Calibri"/>
                          <a:ea typeface="Calibri"/>
                          <a:cs typeface="Calibri"/>
                        </a:rPr>
                        <a:t>JUMLAH YANG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>
                          <a:latin typeface="Calibri"/>
                          <a:ea typeface="Calibri"/>
                          <a:cs typeface="Calibri"/>
                        </a:rPr>
                        <a:t>DAPAT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>
                          <a:latin typeface="Calibri"/>
                          <a:ea typeface="Calibri"/>
                          <a:cs typeface="Calibri"/>
                        </a:rPr>
                        <a:t>DILAKSANAKAN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>
                          <a:latin typeface="Calibri"/>
                          <a:ea typeface="Calibri"/>
                          <a:cs typeface="Calibri"/>
                        </a:rPr>
                        <a:t>JUMLAH YANG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>
                          <a:latin typeface="Calibri"/>
                          <a:ea typeface="Calibri"/>
                          <a:cs typeface="Calibri"/>
                        </a:rPr>
                        <a:t>TIDAK DAPAT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>
                          <a:latin typeface="Calibri"/>
                          <a:ea typeface="Calibri"/>
                          <a:cs typeface="Calibri"/>
                        </a:rPr>
                        <a:t>DILAKSANAKAN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 smtClean="0">
                          <a:latin typeface="Calibri"/>
                          <a:ea typeface="Calibri"/>
                          <a:cs typeface="Calibri"/>
                        </a:rPr>
                        <a:t>PERATUS PENCAPAIAN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 smtClean="0">
                          <a:latin typeface="Calibri"/>
                          <a:ea typeface="Calibri"/>
                          <a:cs typeface="Calibri"/>
                        </a:rPr>
                        <a:t>MENGIKUT SASARAN </a:t>
                      </a:r>
                      <a:r>
                        <a:rPr lang="en-MY" sz="1600" b="1" dirty="0">
                          <a:latin typeface="Calibri"/>
                          <a:ea typeface="Calibri"/>
                          <a:cs typeface="Calibri"/>
                        </a:rPr>
                        <a:t>YANG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600" b="1" dirty="0">
                          <a:latin typeface="Calibri"/>
                          <a:ea typeface="Calibri"/>
                          <a:cs typeface="Calibri"/>
                        </a:rPr>
                        <a:t>DITETAPKAN (%)</a:t>
                      </a:r>
                      <a:endParaRPr lang="en-US" sz="16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latin typeface="Calibri"/>
                          <a:ea typeface="Calibri"/>
                          <a:cs typeface="Calibri"/>
                        </a:rPr>
                        <a:t>Januari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7180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latin typeface="Calibri"/>
                          <a:ea typeface="Calibri"/>
                          <a:cs typeface="Calibri"/>
                        </a:rPr>
                        <a:t>Februari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7460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Mac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9412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April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8758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Mei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8628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Jun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9780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latin typeface="Calibri"/>
                          <a:ea typeface="Calibri"/>
                          <a:cs typeface="Calibri"/>
                        </a:rPr>
                        <a:t>Julai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7178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6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latin typeface="Calibri"/>
                          <a:ea typeface="Calibri"/>
                          <a:cs typeface="Calibri"/>
                        </a:rPr>
                        <a:t>Ogos</a:t>
                      </a: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>
                          <a:latin typeface="Calibri"/>
                          <a:ea typeface="Calibri"/>
                          <a:cs typeface="Calibri"/>
                        </a:rPr>
                        <a:t>6347</a:t>
                      </a:r>
                      <a:endParaRPr lang="en-US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>
                          <a:latin typeface="Calibri"/>
                          <a:ea typeface="Calibri"/>
                          <a:cs typeface="Calibri"/>
                        </a:rPr>
                        <a:t>100</a:t>
                      </a:r>
                      <a:endParaRPr lang="en-US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88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latin typeface="Calibri"/>
                          <a:ea typeface="Calibri"/>
                          <a:cs typeface="Calibri"/>
                        </a:rPr>
                        <a:t>JUMLAH</a:t>
                      </a:r>
                      <a:endParaRPr lang="en-US" sz="14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 smtClean="0">
                          <a:latin typeface="Calibri"/>
                          <a:ea typeface="Calibri"/>
                          <a:cs typeface="Calibri"/>
                        </a:rPr>
                        <a:t>64,743</a:t>
                      </a:r>
                      <a:endParaRPr lang="en-MY" sz="14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>
                          <a:latin typeface="Calibri"/>
                          <a:ea typeface="Calibri"/>
                          <a:cs typeface="Calibri"/>
                        </a:rPr>
                        <a:t>0</a:t>
                      </a:r>
                      <a:endParaRPr lang="en-US" sz="14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 smtClean="0">
                          <a:latin typeface="Calibri"/>
                          <a:ea typeface="Calibri"/>
                          <a:cs typeface="Calibri"/>
                        </a:rPr>
                        <a:t>100%</a:t>
                      </a:r>
                      <a:endParaRPr lang="en-US" sz="1400" b="1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CAAX2U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285" y="5246370"/>
            <a:ext cx="1773115" cy="1524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7800" y="304800"/>
            <a:ext cx="7200800" cy="89255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just"/>
            <a:endParaRPr lang="en-US" sz="800" dirty="0" smtClean="0"/>
          </a:p>
          <a:p>
            <a:pPr lvl="0" algn="just"/>
            <a:r>
              <a:rPr lang="en-US" dirty="0" err="1" smtClean="0"/>
              <a:t>Membangunkan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capaian</a:t>
            </a:r>
            <a:r>
              <a:rPr lang="en-US" dirty="0" smtClean="0"/>
              <a:t> (easy access) </a:t>
            </a:r>
            <a:r>
              <a:rPr lang="en-US" dirty="0" err="1" smtClean="0"/>
              <a:t>maklumat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endParaRPr lang="en-US" dirty="0" smtClean="0"/>
          </a:p>
          <a:p>
            <a:pPr lvl="0" algn="just"/>
            <a:endParaRPr lang="en-MY" sz="800" dirty="0"/>
          </a:p>
        </p:txBody>
      </p:sp>
      <p:sp>
        <p:nvSpPr>
          <p:cNvPr id="6" name="Rectangle 5"/>
          <p:cNvSpPr/>
          <p:nvPr/>
        </p:nvSpPr>
        <p:spPr>
          <a:xfrm>
            <a:off x="609600" y="228600"/>
            <a:ext cx="838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486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uji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lari</a:t>
            </a:r>
            <a:r>
              <a:rPr lang="en-US" b="1" u="sng" dirty="0" smtClean="0">
                <a:solidFill>
                  <a:srgbClr val="7030A0"/>
                </a:solidFill>
              </a:rPr>
              <a:t> OPAC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7030A0"/>
                </a:solidFill>
              </a:rPr>
              <a:t>136 </a:t>
            </a:r>
            <a:r>
              <a:rPr lang="en-US" b="1" u="sng" dirty="0" err="1" smtClean="0">
                <a:solidFill>
                  <a:srgbClr val="7030A0"/>
                </a:solidFill>
              </a:rPr>
              <a:t>naskah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betul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sebulan</a:t>
            </a:r>
            <a:r>
              <a:rPr lang="en-US" b="1" u="sng" dirty="0" smtClean="0">
                <a:solidFill>
                  <a:srgbClr val="7030A0"/>
                </a:solidFill>
              </a:rPr>
              <a:t> (80%) </a:t>
            </a:r>
            <a:endParaRPr lang="en-US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5638951"/>
              </p:ext>
            </p:extLst>
          </p:nvPr>
        </p:nvGraphicFramePr>
        <p:xfrm>
          <a:off x="1447800" y="1447801"/>
          <a:ext cx="6934200" cy="350519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295400"/>
                <a:gridCol w="2667000"/>
                <a:gridCol w="2971800"/>
              </a:tblGrid>
              <a:tr h="79344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effectLst/>
                        </a:rPr>
                        <a:t>BULAN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effectLst/>
                        </a:rPr>
                        <a:t>JUMLAH YANG DAPAT DILAKSANAKAN 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>
                          <a:effectLst/>
                        </a:rPr>
                        <a:t>PERATUS PENCAPAIAN MENGIKUT SASARAN YANG DITETAPKAN (%)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4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err="1">
                          <a:effectLst/>
                        </a:rPr>
                        <a:t>Januari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</a:rPr>
                        <a:t>161/165 </a:t>
                      </a:r>
                      <a:r>
                        <a:rPr lang="en-MY" sz="1400" dirty="0" err="1">
                          <a:effectLst/>
                        </a:rPr>
                        <a:t>naskhah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97.6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Februari</a:t>
                      </a:r>
                      <a:endParaRPr lang="en-M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</a:rPr>
                        <a:t>159/170 </a:t>
                      </a:r>
                      <a:r>
                        <a:rPr lang="en-MY" sz="1400" dirty="0" err="1">
                          <a:effectLst/>
                        </a:rPr>
                        <a:t>naskhah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93.5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Mac</a:t>
                      </a:r>
                      <a:endParaRPr lang="en-M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</a:rPr>
                        <a:t>160/170 </a:t>
                      </a:r>
                      <a:r>
                        <a:rPr lang="en-MY" sz="1400" dirty="0" err="1" smtClean="0">
                          <a:effectLst/>
                        </a:rPr>
                        <a:t>naskhah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94.1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April</a:t>
                      </a:r>
                      <a:endParaRPr lang="en-M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</a:rPr>
                        <a:t>158/170 </a:t>
                      </a:r>
                      <a:r>
                        <a:rPr lang="en-MY" sz="1400" dirty="0" err="1">
                          <a:effectLst/>
                        </a:rPr>
                        <a:t>naskhah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92.9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Mei</a:t>
                      </a:r>
                      <a:endParaRPr lang="en-M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</a:rPr>
                        <a:t>155/170 </a:t>
                      </a:r>
                      <a:r>
                        <a:rPr lang="en-MY" sz="1400" dirty="0" err="1" smtClean="0">
                          <a:effectLst/>
                        </a:rPr>
                        <a:t>naskhah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91.1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Jun</a:t>
                      </a:r>
                      <a:endParaRPr lang="en-M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</a:rPr>
                        <a:t>157/170 </a:t>
                      </a:r>
                      <a:r>
                        <a:rPr lang="en-MY" sz="1400" dirty="0" err="1">
                          <a:effectLst/>
                        </a:rPr>
                        <a:t>naskhah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92.3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Julai</a:t>
                      </a:r>
                      <a:endParaRPr lang="en-M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</a:rPr>
                        <a:t>160/170 </a:t>
                      </a:r>
                      <a:r>
                        <a:rPr lang="en-MY" sz="1400" dirty="0" err="1">
                          <a:effectLst/>
                        </a:rPr>
                        <a:t>naskhah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94.1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Ogos</a:t>
                      </a:r>
                      <a:endParaRPr lang="en-M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</a:rPr>
                        <a:t>160/170 </a:t>
                      </a:r>
                      <a:r>
                        <a:rPr lang="en-MY" sz="1400" dirty="0" err="1">
                          <a:effectLst/>
                        </a:rPr>
                        <a:t>naskhah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94.1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44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>
                          <a:effectLst/>
                        </a:rPr>
                        <a:t>September</a:t>
                      </a:r>
                      <a:endParaRPr lang="en-MY" sz="14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dirty="0" smtClean="0">
                          <a:effectLst/>
                        </a:rPr>
                        <a:t>160/170 </a:t>
                      </a:r>
                      <a:r>
                        <a:rPr lang="en-MY" sz="1400" dirty="0" err="1" smtClean="0">
                          <a:effectLst/>
                        </a:rPr>
                        <a:t>naskhah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400" smtClean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94.1</a:t>
                      </a:r>
                      <a:endParaRPr lang="en-MY" sz="14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3142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endParaRPr lang="en-MY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1430/1525</a:t>
                      </a:r>
                      <a:endParaRPr lang="en-MY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MY" sz="16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MY" sz="1600" b="1" dirty="0" smtClean="0">
                          <a:solidFill>
                            <a:schemeClr val="tx1"/>
                          </a:solidFill>
                          <a:effectLst/>
                        </a:rPr>
                        <a:t>93.75</a:t>
                      </a:r>
                      <a:r>
                        <a:rPr lang="en-MY" sz="16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%</a:t>
                      </a:r>
                      <a:endParaRPr lang="en-MY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magesCAAX2UY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2285" y="5246370"/>
            <a:ext cx="1773115" cy="1524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447800" y="304800"/>
            <a:ext cx="7200800" cy="76944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lvl="0" algn="just"/>
            <a:endParaRPr lang="en-US" sz="800" dirty="0" smtClean="0"/>
          </a:p>
          <a:p>
            <a:pPr lvl="0" algn="just"/>
            <a:r>
              <a:rPr lang="en-US" dirty="0" err="1" smtClean="0"/>
              <a:t>Membina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kepelbagaian</a:t>
            </a:r>
            <a:r>
              <a:rPr lang="en-US" dirty="0" smtClean="0"/>
              <a:t> format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memenuhi</a:t>
            </a:r>
            <a:r>
              <a:rPr lang="en-US" dirty="0" smtClean="0"/>
              <a:t> </a:t>
            </a:r>
            <a:r>
              <a:rPr lang="en-US" dirty="0" err="1" smtClean="0"/>
              <a:t>keperluan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.</a:t>
            </a:r>
            <a:endParaRPr lang="en-MY" sz="800" dirty="0"/>
          </a:p>
        </p:txBody>
      </p:sp>
      <p:sp>
        <p:nvSpPr>
          <p:cNvPr id="6" name="Rectangle 5"/>
          <p:cNvSpPr/>
          <p:nvPr/>
        </p:nvSpPr>
        <p:spPr>
          <a:xfrm>
            <a:off x="609600" y="228600"/>
            <a:ext cx="8382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</a:t>
            </a:r>
            <a:endParaRPr lang="en-US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5486400"/>
            <a:ext cx="723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Kaedah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Jumlah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Koleksi</a:t>
            </a:r>
            <a:endParaRPr lang="en-US" b="1" u="sng" dirty="0" smtClean="0">
              <a:solidFill>
                <a:srgbClr val="7030A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sasaran</a:t>
            </a:r>
            <a:r>
              <a:rPr lang="en-US" dirty="0" smtClean="0"/>
              <a:t> yang </a:t>
            </a:r>
            <a:r>
              <a:rPr lang="en-US" dirty="0" err="1" smtClean="0"/>
              <a:t>hendak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b="1" u="sng" dirty="0" smtClean="0">
                <a:solidFill>
                  <a:srgbClr val="7030A0"/>
                </a:solidFill>
              </a:rPr>
              <a:t>4,621 </a:t>
            </a:r>
            <a:r>
              <a:rPr lang="en-US" b="1" u="sng" dirty="0" err="1" smtClean="0">
                <a:solidFill>
                  <a:srgbClr val="7030A0"/>
                </a:solidFill>
              </a:rPr>
              <a:t>Naskah</a:t>
            </a:r>
            <a:r>
              <a:rPr lang="en-US" b="1" u="sng" dirty="0" smtClean="0">
                <a:solidFill>
                  <a:srgbClr val="7030A0"/>
                </a:solidFill>
              </a:rPr>
              <a:t> </a:t>
            </a:r>
            <a:r>
              <a:rPr lang="en-US" b="1" u="sng" dirty="0" err="1" smtClean="0">
                <a:solidFill>
                  <a:srgbClr val="7030A0"/>
                </a:solidFill>
              </a:rPr>
              <a:t>sebulan</a:t>
            </a:r>
            <a:r>
              <a:rPr lang="en-US" b="1" u="sng" dirty="0" smtClean="0">
                <a:solidFill>
                  <a:srgbClr val="7030A0"/>
                </a:solidFill>
              </a:rPr>
              <a:t> (80%)</a:t>
            </a:r>
            <a:endParaRPr lang="en-US" b="1" u="sng" dirty="0">
              <a:solidFill>
                <a:srgbClr val="7030A0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3661615"/>
              </p:ext>
            </p:extLst>
          </p:nvPr>
        </p:nvGraphicFramePr>
        <p:xfrm>
          <a:off x="838200" y="1447800"/>
          <a:ext cx="7772399" cy="3435096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554149"/>
                <a:gridCol w="1554149"/>
                <a:gridCol w="1554149"/>
                <a:gridCol w="1554976"/>
                <a:gridCol w="1554976"/>
              </a:tblGrid>
              <a:tr h="9144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/>
                        <a:t>KAEDAH PENGUKURAN YANG DIGUNAKAN </a:t>
                      </a:r>
                      <a:endParaRPr lang="en-US" sz="1400" b="1" dirty="0"/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/>
                        <a:t>(</a:t>
                      </a:r>
                      <a:r>
                        <a:rPr lang="en-MY" sz="1400" b="1" dirty="0" err="1"/>
                        <a:t>Jumlah</a:t>
                      </a:r>
                      <a:r>
                        <a:rPr lang="en-MY" sz="1400" b="1" dirty="0"/>
                        <a:t> </a:t>
                      </a:r>
                      <a:r>
                        <a:rPr lang="en-MY" sz="1400" b="1" dirty="0" err="1"/>
                        <a:t>naskhah</a:t>
                      </a:r>
                      <a:r>
                        <a:rPr lang="en-MY" sz="1400" b="1" dirty="0"/>
                        <a:t>)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/>
                        <a:t>JUMLAH YANG DAPAT DILAKSANAKAN 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/>
                        <a:t>JUMLAH YANG TIDAK DAPAT DILAKSANAKAN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/>
                        <a:t>JUMLAH SASARAN YANG HENDAK DICAPAI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/>
                        <a:t>PERATUS PENCAPAIAN MENGIKUT SASARAN YANG DITETAPKAN (%)</a:t>
                      </a:r>
                      <a:endParaRPr lang="en-US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20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Jan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697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/>
                        <a:t>3,494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4,191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/>
                        <a:t>16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Feb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0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/>
                        <a:t>4,191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4,191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0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Mac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15,356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-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/>
                        <a:t>4,191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/>
                        <a:t>100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Apr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2,748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/>
                        <a:t>1,443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/>
                        <a:t>4,191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65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Mei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677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3,514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/>
                        <a:t>4,191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/>
                        <a:t>16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Jun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10,556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/>
                        <a:t>-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4,191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/>
                        <a:t>100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Jul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52,299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-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4,191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/>
                        <a:t>100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Ogos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19,743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-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/>
                        <a:t>4,191</a:t>
                      </a:r>
                      <a:endParaRPr lang="en-US" sz="1400" b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dirty="0" smtClean="0"/>
                        <a:t>100</a:t>
                      </a:r>
                      <a:endParaRPr lang="en-US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82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 err="1" smtClean="0">
                          <a:latin typeface="+mn-lt"/>
                          <a:ea typeface="Times New Roman"/>
                          <a:cs typeface="Arial"/>
                        </a:rPr>
                        <a:t>Jumlah</a:t>
                      </a:r>
                      <a:endParaRPr lang="en-MY" sz="14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 smtClean="0">
                          <a:latin typeface="+mn-lt"/>
                          <a:ea typeface="Times New Roman"/>
                          <a:cs typeface="Arial"/>
                        </a:rPr>
                        <a:t>102,076</a:t>
                      </a:r>
                      <a:endParaRPr lang="en-MY" sz="14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 smtClean="0">
                          <a:latin typeface="+mn-lt"/>
                          <a:ea typeface="Times New Roman"/>
                          <a:cs typeface="Arial"/>
                        </a:rPr>
                        <a:t>12,642</a:t>
                      </a:r>
                      <a:endParaRPr lang="en-MY" sz="14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dirty="0" smtClean="0">
                          <a:latin typeface="+mn-lt"/>
                          <a:ea typeface="Times New Roman"/>
                          <a:cs typeface="Arial"/>
                        </a:rPr>
                        <a:t>33,528</a:t>
                      </a:r>
                      <a:endParaRPr lang="en-MY" sz="14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MY" sz="1400" b="1" smtClean="0">
                          <a:latin typeface="+mn-lt"/>
                          <a:ea typeface="Times New Roman"/>
                          <a:cs typeface="Arial"/>
                        </a:rPr>
                        <a:t>100%</a:t>
                      </a:r>
                      <a:endParaRPr lang="en-MY" sz="14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406</Words>
  <Application>Microsoft Office PowerPoint</Application>
  <PresentationFormat>On-screen Show (4:3)</PresentationFormat>
  <Paragraphs>197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PPTM3</cp:lastModifiedBy>
  <cp:revision>29</cp:revision>
  <dcterms:created xsi:type="dcterms:W3CDTF">2013-10-07T04:02:00Z</dcterms:created>
  <dcterms:modified xsi:type="dcterms:W3CDTF">2013-10-07T09:17:27Z</dcterms:modified>
</cp:coreProperties>
</file>